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9296400" cy="14722475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16" userDrawn="1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68" autoAdjust="0"/>
    <p:restoredTop sz="99186" autoAdjust="0"/>
  </p:normalViewPr>
  <p:slideViewPr>
    <p:cSldViewPr>
      <p:cViewPr varScale="1">
        <p:scale>
          <a:sx n="27" d="100"/>
          <a:sy n="27" d="100"/>
        </p:scale>
        <p:origin x="1692" y="144"/>
      </p:cViewPr>
      <p:guideLst>
        <p:guide orient="horz" pos="10416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6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2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8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7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0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0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9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97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7878E-73CA-4A9A-8E6A-EB339E5B09A8}" type="datetimeFigureOut">
              <a:rPr lang="en-US" smtClean="0"/>
              <a:pPr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FE412-628E-47BF-95AB-76BB7DA6C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Rounded Rectangle 699"/>
          <p:cNvSpPr/>
          <p:nvPr/>
        </p:nvSpPr>
        <p:spPr>
          <a:xfrm>
            <a:off x="27432000" y="2502223"/>
            <a:ext cx="16459199" cy="30449767"/>
          </a:xfrm>
          <a:prstGeom prst="roundRect">
            <a:avLst>
              <a:gd name="adj" fmla="val 365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Rounded Rectangle 793"/>
          <p:cNvSpPr/>
          <p:nvPr/>
        </p:nvSpPr>
        <p:spPr>
          <a:xfrm>
            <a:off x="27660194" y="10435606"/>
            <a:ext cx="16135881" cy="22444694"/>
          </a:xfrm>
          <a:prstGeom prst="roundRect">
            <a:avLst>
              <a:gd name="adj" fmla="val 3401"/>
            </a:avLst>
          </a:prstGeom>
          <a:solidFill>
            <a:schemeClr val="bg1">
              <a:lumMod val="85000"/>
            </a:schemeClr>
          </a:solidFill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3891199" cy="2362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20200" y="-76200"/>
            <a:ext cx="2506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</a:rPr>
              <a:t>SciServer</a:t>
            </a:r>
            <a:r>
              <a:rPr lang="en-US" sz="9600" dirty="0">
                <a:solidFill>
                  <a:schemeClr val="bg1"/>
                </a:solidFill>
              </a:rPr>
              <a:t>: Bringing Analysis Close to the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117800" y="2438400"/>
            <a:ext cx="4267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Science</a:t>
            </a:r>
          </a:p>
        </p:txBody>
      </p:sp>
      <p:sp>
        <p:nvSpPr>
          <p:cNvPr id="758" name="Rounded Rectangle 757"/>
          <p:cNvSpPr/>
          <p:nvPr/>
        </p:nvSpPr>
        <p:spPr>
          <a:xfrm>
            <a:off x="27654849" y="3801811"/>
            <a:ext cx="16141227" cy="6389367"/>
          </a:xfrm>
          <a:prstGeom prst="roundRect">
            <a:avLst>
              <a:gd name="adj" fmla="val 6972"/>
            </a:avLst>
          </a:prstGeom>
          <a:solidFill>
            <a:schemeClr val="bg1">
              <a:lumMod val="85000"/>
            </a:schemeClr>
          </a:solidFill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/>
              </a:solidFill>
            </a:endParaRPr>
          </a:p>
        </p:txBody>
      </p:sp>
      <p:sp>
        <p:nvSpPr>
          <p:cNvPr id="795" name="Title 2"/>
          <p:cNvSpPr txBox="1">
            <a:spLocks/>
          </p:cNvSpPr>
          <p:nvPr/>
        </p:nvSpPr>
        <p:spPr>
          <a:xfrm>
            <a:off x="27700783" y="10439400"/>
            <a:ext cx="8799017" cy="1143000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438912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/>
              <a:t>Applications</a:t>
            </a:r>
          </a:p>
        </p:txBody>
      </p:sp>
      <p:sp>
        <p:nvSpPr>
          <p:cNvPr id="796" name="Title 2"/>
          <p:cNvSpPr txBox="1">
            <a:spLocks/>
          </p:cNvSpPr>
          <p:nvPr/>
        </p:nvSpPr>
        <p:spPr>
          <a:xfrm>
            <a:off x="27584400" y="3886200"/>
            <a:ext cx="6085246" cy="1143000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438912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Collaborations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657068" y="17830800"/>
            <a:ext cx="16139006" cy="7315200"/>
            <a:chOff x="27657068" y="18059400"/>
            <a:chExt cx="16139006" cy="7315200"/>
          </a:xfrm>
        </p:grpSpPr>
        <p:grpSp>
          <p:nvGrpSpPr>
            <p:cNvPr id="743" name="Group 742"/>
            <p:cNvGrpSpPr/>
            <p:nvPr/>
          </p:nvGrpSpPr>
          <p:grpSpPr>
            <a:xfrm>
              <a:off x="28743727" y="19095039"/>
              <a:ext cx="13928273" cy="6279561"/>
              <a:chOff x="1" y="2070922"/>
              <a:chExt cx="9143999" cy="4025078"/>
            </a:xfrm>
          </p:grpSpPr>
          <p:pic>
            <p:nvPicPr>
              <p:cNvPr id="741" name="Picture 74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" y="2070922"/>
                <a:ext cx="4514292" cy="40250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42" name="Picture 74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56823" y="2070922"/>
                <a:ext cx="4687177" cy="40250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813" name="Title 2"/>
            <p:cNvSpPr txBox="1">
              <a:spLocks/>
            </p:cNvSpPr>
            <p:nvPr/>
          </p:nvSpPr>
          <p:spPr>
            <a:xfrm>
              <a:off x="27657068" y="18059400"/>
              <a:ext cx="16139006" cy="1143000"/>
            </a:xfrm>
            <a:prstGeom prst="rect">
              <a:avLst/>
            </a:prstGeom>
          </p:spPr>
          <p:txBody>
            <a:bodyPr vert="horz" lIns="438912" tIns="219456" rIns="438912" bIns="219456" rtlCol="0" anchor="ctr">
              <a:noAutofit/>
            </a:bodyPr>
            <a:lstStyle>
              <a:lvl1pPr algn="ctr" defTabSz="4389120" rtl="0" eaLnBrk="1" latinLnBrk="0" hangingPunct="1">
                <a:spcBef>
                  <a:spcPct val="0"/>
                </a:spcBef>
                <a:buNone/>
                <a:defRPr sz="21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="1" dirty="0"/>
                <a:t>Astronomy</a:t>
              </a:r>
            </a:p>
          </p:txBody>
        </p:sp>
      </p:grpSp>
      <p:pic>
        <p:nvPicPr>
          <p:cNvPr id="228" name="Picture 227" descr="idies logo with words invert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4366" y="152400"/>
            <a:ext cx="9487834" cy="2133600"/>
          </a:xfrm>
          <a:prstGeom prst="rect">
            <a:avLst/>
          </a:prstGeom>
        </p:spPr>
      </p:pic>
      <p:pic>
        <p:nvPicPr>
          <p:cNvPr id="231" name="Picture 230" descr="nsf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995601" y="228600"/>
            <a:ext cx="1905000" cy="1905000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14375088" y="1485447"/>
            <a:ext cx="1415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PI: Alex Szalay, JHU             NSF AWARD No.: 1261715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7736799" y="11353800"/>
            <a:ext cx="16059275" cy="6683491"/>
            <a:chOff x="27736799" y="11658600"/>
            <a:chExt cx="16059275" cy="6683491"/>
          </a:xfrm>
        </p:grpSpPr>
        <p:sp>
          <p:nvSpPr>
            <p:cNvPr id="814" name="Title 2"/>
            <p:cNvSpPr txBox="1">
              <a:spLocks/>
            </p:cNvSpPr>
            <p:nvPr/>
          </p:nvSpPr>
          <p:spPr>
            <a:xfrm>
              <a:off x="27736799" y="11658600"/>
              <a:ext cx="16059275" cy="1143000"/>
            </a:xfrm>
            <a:prstGeom prst="rect">
              <a:avLst/>
            </a:prstGeom>
          </p:spPr>
          <p:txBody>
            <a:bodyPr vert="horz" lIns="438912" tIns="219456" rIns="438912" bIns="219456" rtlCol="0" anchor="ctr">
              <a:noAutofit/>
            </a:bodyPr>
            <a:lstStyle>
              <a:lvl1pPr algn="ctr" defTabSz="4389120" rtl="0" eaLnBrk="1" latinLnBrk="0" hangingPunct="1">
                <a:spcBef>
                  <a:spcPct val="0"/>
                </a:spcBef>
                <a:buNone/>
                <a:defRPr sz="21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="1" dirty="0"/>
                <a:t>Environmental Science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8422600" y="12573000"/>
              <a:ext cx="14401800" cy="5769091"/>
              <a:chOff x="28194000" y="12573000"/>
              <a:chExt cx="14401800" cy="5769091"/>
            </a:xfrm>
          </p:grpSpPr>
          <p:pic>
            <p:nvPicPr>
              <p:cNvPr id="809" name="Picture 80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00" y="12877800"/>
                <a:ext cx="6629400" cy="526876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52200" y="12573000"/>
                <a:ext cx="5943600" cy="57690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3" name="Group 22"/>
          <p:cNvGrpSpPr/>
          <p:nvPr/>
        </p:nvGrpSpPr>
        <p:grpSpPr>
          <a:xfrm>
            <a:off x="36864646" y="25146000"/>
            <a:ext cx="6645554" cy="6365538"/>
            <a:chOff x="36864646" y="25262276"/>
            <a:chExt cx="6645554" cy="6365538"/>
          </a:xfrm>
        </p:grpSpPr>
        <p:pic>
          <p:nvPicPr>
            <p:cNvPr id="222" name="Picture 221" descr="gluseen_boxplot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80800" y="26365200"/>
              <a:ext cx="6629400" cy="52626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7" name="Title 2"/>
            <p:cNvSpPr txBox="1">
              <a:spLocks/>
            </p:cNvSpPr>
            <p:nvPr/>
          </p:nvSpPr>
          <p:spPr>
            <a:xfrm>
              <a:off x="36864646" y="25262276"/>
              <a:ext cx="6645554" cy="1143000"/>
            </a:xfrm>
            <a:prstGeom prst="rect">
              <a:avLst/>
            </a:prstGeom>
          </p:spPr>
          <p:txBody>
            <a:bodyPr vert="horz" lIns="438912" tIns="219456" rIns="438912" bIns="219456" rtlCol="0" anchor="ctr">
              <a:noAutofit/>
            </a:bodyPr>
            <a:lstStyle>
              <a:lvl1pPr algn="ctr" defTabSz="4389120" rtl="0" eaLnBrk="1" latinLnBrk="0" hangingPunct="1">
                <a:spcBef>
                  <a:spcPct val="0"/>
                </a:spcBef>
                <a:buNone/>
                <a:defRPr sz="21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="1" dirty="0"/>
                <a:t>Turbulence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889200" y="25146000"/>
            <a:ext cx="8725587" cy="7352548"/>
            <a:chOff x="27889200" y="25301615"/>
            <a:chExt cx="8725587" cy="7352548"/>
          </a:xfrm>
        </p:grpSpPr>
        <p:pic>
          <p:nvPicPr>
            <p:cNvPr id="744" name="Picture 7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5400" y="26349266"/>
              <a:ext cx="4368769" cy="63048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15" name="Title 2"/>
            <p:cNvSpPr txBox="1">
              <a:spLocks/>
            </p:cNvSpPr>
            <p:nvPr/>
          </p:nvSpPr>
          <p:spPr>
            <a:xfrm>
              <a:off x="27889200" y="25301615"/>
              <a:ext cx="8610600" cy="1143000"/>
            </a:xfrm>
            <a:prstGeom prst="rect">
              <a:avLst/>
            </a:prstGeom>
          </p:spPr>
          <p:txBody>
            <a:bodyPr vert="horz" lIns="438912" tIns="219456" rIns="438912" bIns="219456" rtlCol="0" anchor="ctr">
              <a:noAutofit/>
            </a:bodyPr>
            <a:lstStyle>
              <a:lvl1pPr algn="ctr" defTabSz="4389120" rtl="0" eaLnBrk="1" latinLnBrk="0" hangingPunct="1">
                <a:spcBef>
                  <a:spcPct val="0"/>
                </a:spcBef>
                <a:buNone/>
                <a:defRPr sz="21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b="1" dirty="0"/>
                <a:t>Materials Science</a:t>
              </a:r>
            </a:p>
          </p:txBody>
        </p:sp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000" y="26349266"/>
              <a:ext cx="4229787" cy="62933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36" name="Picture 235" descr="university.logo.large.horizontal.white [Converted]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604200" y="533400"/>
            <a:ext cx="7010400" cy="1184751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50796325" y="7562140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0668000" y="2502223"/>
            <a:ext cx="16381821" cy="30378077"/>
            <a:chOff x="10800320" y="2502223"/>
            <a:chExt cx="16381821" cy="30378077"/>
          </a:xfrm>
        </p:grpSpPr>
        <p:sp>
          <p:nvSpPr>
            <p:cNvPr id="77" name="Rounded Rectangle 76"/>
            <p:cNvSpPr/>
            <p:nvPr/>
          </p:nvSpPr>
          <p:spPr>
            <a:xfrm>
              <a:off x="10800320" y="2502223"/>
              <a:ext cx="16381821" cy="30378077"/>
            </a:xfrm>
            <a:prstGeom prst="roundRect">
              <a:avLst>
                <a:gd name="adj" fmla="val 3919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Rounded Rectangle 823"/>
            <p:cNvSpPr/>
            <p:nvPr/>
          </p:nvSpPr>
          <p:spPr>
            <a:xfrm>
              <a:off x="11071395" y="3934823"/>
              <a:ext cx="15970294" cy="6800113"/>
            </a:xfrm>
            <a:prstGeom prst="roundRect">
              <a:avLst>
                <a:gd name="adj" fmla="val 3868"/>
              </a:avLst>
            </a:prstGeom>
            <a:solidFill>
              <a:schemeClr val="bg1"/>
            </a:solidFill>
            <a:ln w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ounded Rectangle 697"/>
            <p:cNvSpPr/>
            <p:nvPr/>
          </p:nvSpPr>
          <p:spPr>
            <a:xfrm>
              <a:off x="10942414" y="21587457"/>
              <a:ext cx="15988141" cy="11018986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ounded Rectangle 696"/>
            <p:cNvSpPr/>
            <p:nvPr/>
          </p:nvSpPr>
          <p:spPr>
            <a:xfrm>
              <a:off x="10997142" y="10896600"/>
              <a:ext cx="15970294" cy="10489478"/>
            </a:xfrm>
            <a:prstGeom prst="roundRect">
              <a:avLst>
                <a:gd name="adj" fmla="val 3868"/>
              </a:avLst>
            </a:prstGeom>
            <a:solidFill>
              <a:schemeClr val="bg1"/>
            </a:solidFill>
            <a:ln w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277600" y="2502223"/>
              <a:ext cx="67056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Technology 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1277600" y="5105400"/>
              <a:ext cx="4396662" cy="4990717"/>
              <a:chOff x="-46889" y="1385528"/>
              <a:chExt cx="4396662" cy="499071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-46889" y="1385528"/>
                <a:ext cx="43966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Database storage &amp; Query: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87680" y="2796597"/>
                <a:ext cx="41434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 analysis: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87680" y="4705003"/>
                <a:ext cx="41434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 exploration: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50726" y="5729914"/>
                <a:ext cx="40804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User sign-on: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87680" y="3696361"/>
                <a:ext cx="41434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File storage:</a:t>
                </a:r>
              </a:p>
            </p:txBody>
          </p:sp>
        </p:grpSp>
        <p:sp>
          <p:nvSpPr>
            <p:cNvPr id="74" name="Title 2"/>
            <p:cNvSpPr txBox="1">
              <a:spLocks/>
            </p:cNvSpPr>
            <p:nvPr/>
          </p:nvSpPr>
          <p:spPr>
            <a:xfrm>
              <a:off x="10946117" y="21640800"/>
              <a:ext cx="11767579" cy="1143000"/>
            </a:xfrm>
            <a:prstGeom prst="rect">
              <a:avLst/>
            </a:prstGeom>
          </p:spPr>
          <p:txBody>
            <a:bodyPr vert="horz" lIns="438912" tIns="219456" rIns="438912" bIns="219456" rtlCol="0" anchor="ctr">
              <a:noAutofit/>
            </a:bodyPr>
            <a:lstStyle>
              <a:lvl1pPr algn="ctr" defTabSz="4389120" rtl="0" eaLnBrk="1" latinLnBrk="0" hangingPunct="1">
                <a:spcBef>
                  <a:spcPct val="0"/>
                </a:spcBef>
                <a:buNone/>
                <a:defRPr sz="21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7200" b="1" dirty="0"/>
                <a:t>Compute Job Scheduling</a:t>
              </a:r>
            </a:p>
          </p:txBody>
        </p:sp>
        <p:sp>
          <p:nvSpPr>
            <p:cNvPr id="76" name="Title 2"/>
            <p:cNvSpPr txBox="1">
              <a:spLocks/>
            </p:cNvSpPr>
            <p:nvPr/>
          </p:nvSpPr>
          <p:spPr>
            <a:xfrm>
              <a:off x="11125200" y="4038600"/>
              <a:ext cx="6172200" cy="1143000"/>
            </a:xfrm>
            <a:prstGeom prst="rect">
              <a:avLst/>
            </a:prstGeom>
          </p:spPr>
          <p:txBody>
            <a:bodyPr vert="horz" lIns="438912" tIns="219456" rIns="438912" bIns="219456" rtlCol="0" anchor="ctr">
              <a:noAutofit/>
            </a:bodyPr>
            <a:lstStyle>
              <a:lvl1pPr algn="ctr" defTabSz="4389120" rtl="0" eaLnBrk="1" latinLnBrk="0" hangingPunct="1">
                <a:spcBef>
                  <a:spcPct val="0"/>
                </a:spcBef>
                <a:buNone/>
                <a:defRPr sz="21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6400" b="1" dirty="0"/>
                <a:t>Current System</a:t>
              </a:r>
            </a:p>
          </p:txBody>
        </p:sp>
        <p:sp>
          <p:nvSpPr>
            <p:cNvPr id="821" name="Title 2"/>
            <p:cNvSpPr txBox="1">
              <a:spLocks/>
            </p:cNvSpPr>
            <p:nvPr/>
          </p:nvSpPr>
          <p:spPr>
            <a:xfrm>
              <a:off x="11030827" y="10972800"/>
              <a:ext cx="10000373" cy="1143000"/>
            </a:xfrm>
            <a:prstGeom prst="rect">
              <a:avLst/>
            </a:prstGeom>
          </p:spPr>
          <p:txBody>
            <a:bodyPr vert="horz" lIns="438912" tIns="219456" rIns="438912" bIns="219456" rtlCol="0" anchor="ctr">
              <a:noAutofit/>
            </a:bodyPr>
            <a:lstStyle>
              <a:lvl1pPr algn="ctr" defTabSz="4389120" rtl="0" eaLnBrk="1" latinLnBrk="0" hangingPunct="1">
                <a:spcBef>
                  <a:spcPct val="0"/>
                </a:spcBef>
                <a:buNone/>
                <a:defRPr sz="21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7200" b="1" dirty="0"/>
                <a:t>Compute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9431001" y="4433671"/>
              <a:ext cx="7640930" cy="6081929"/>
              <a:chOff x="19697281" y="4248897"/>
              <a:chExt cx="7171881" cy="5708582"/>
            </a:xfrm>
          </p:grpSpPr>
          <p:pic>
            <p:nvPicPr>
              <p:cNvPr id="1028" name="Picture 4" descr="http://logos-download.com/wp-content/uploads/2016/09/Docker_logo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17151" y="8379011"/>
                <a:ext cx="1624852" cy="1363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http://blog.jupyter.org/content/images/2015/02/jupyter-sq-text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31666" y="5740059"/>
                <a:ext cx="2143270" cy="21432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https://www.auro.io/images/openstack-icon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13160" y="5842935"/>
                <a:ext cx="1968874" cy="19688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697281" y="4302435"/>
                <a:ext cx="3653594" cy="1234075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042" name="Picture 18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3071412" y="8521193"/>
                <a:ext cx="3797750" cy="1436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https://www.r-project.org/logo/Rlogo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45577" y="4248897"/>
                <a:ext cx="1374483" cy="12026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5" name="Picture 234" descr="compute_diagram.png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59681" y="12192000"/>
              <a:ext cx="13700720" cy="8925013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3400" y="22972789"/>
              <a:ext cx="13944600" cy="9349148"/>
            </a:xfrm>
            <a:prstGeom prst="rect">
              <a:avLst/>
            </a:prstGeom>
          </p:spPr>
        </p:pic>
        <p:sp>
          <p:nvSpPr>
            <p:cNvPr id="49" name="Right Arrow 48"/>
            <p:cNvSpPr/>
            <p:nvPr/>
          </p:nvSpPr>
          <p:spPr>
            <a:xfrm rot="16200000">
              <a:off x="18616056" y="20779345"/>
              <a:ext cx="4648200" cy="88471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6306799" y="6317926"/>
              <a:ext cx="2825007" cy="9157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Picture 91" descr="sciserver_icons_blue rectangle to highlight component.png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06800" y="6324600"/>
              <a:ext cx="2743200" cy="909070"/>
            </a:xfrm>
            <a:prstGeom prst="rect">
              <a:avLst/>
            </a:prstGeom>
            <a:noFill/>
          </p:spPr>
        </p:pic>
        <p:sp>
          <p:nvSpPr>
            <p:cNvPr id="97" name="Rounded Rectangle 96"/>
            <p:cNvSpPr/>
            <p:nvPr/>
          </p:nvSpPr>
          <p:spPr>
            <a:xfrm>
              <a:off x="16306799" y="5257800"/>
              <a:ext cx="2818391" cy="92677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 descr="sciserver_icons_blue rectangle to highlight component.pn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06801" y="5257800"/>
              <a:ext cx="2819399" cy="934322"/>
            </a:xfrm>
            <a:prstGeom prst="rect">
              <a:avLst/>
            </a:prstGeom>
            <a:noFill/>
          </p:spPr>
        </p:pic>
        <p:sp>
          <p:nvSpPr>
            <p:cNvPr id="95" name="Rounded Rectangle 94"/>
            <p:cNvSpPr/>
            <p:nvPr/>
          </p:nvSpPr>
          <p:spPr>
            <a:xfrm>
              <a:off x="16306800" y="7386070"/>
              <a:ext cx="2825006" cy="9197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8" name="Picture 97" descr="sciserver_icons_blue rectangle to highlight component.png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306800" y="7391400"/>
              <a:ext cx="2759284" cy="914400"/>
            </a:xfrm>
            <a:prstGeom prst="rect">
              <a:avLst/>
            </a:prstGeom>
            <a:noFill/>
          </p:spPr>
        </p:pic>
        <p:sp>
          <p:nvSpPr>
            <p:cNvPr id="93" name="Rounded Rectangle 92"/>
            <p:cNvSpPr/>
            <p:nvPr/>
          </p:nvSpPr>
          <p:spPr>
            <a:xfrm>
              <a:off x="16306799" y="8445824"/>
              <a:ext cx="2818391" cy="92677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9" name="Picture 98" descr="sciserver_icons_blue rectangle to highlight component.png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06801" y="8439150"/>
              <a:ext cx="2743200" cy="933450"/>
            </a:xfrm>
            <a:prstGeom prst="rect">
              <a:avLst/>
            </a:prstGeom>
            <a:noFill/>
          </p:spPr>
        </p:pic>
        <p:sp>
          <p:nvSpPr>
            <p:cNvPr id="16" name="Rounded Rectangle 15"/>
            <p:cNvSpPr/>
            <p:nvPr/>
          </p:nvSpPr>
          <p:spPr>
            <a:xfrm>
              <a:off x="16306799" y="9555582"/>
              <a:ext cx="2825007" cy="8800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 descr="sciserver_icons_blue rectangle to highlight component.png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306800" y="9555582"/>
              <a:ext cx="2667000" cy="88381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0" y="2514600"/>
            <a:ext cx="10416761" cy="30365700"/>
            <a:chOff x="0" y="2514600"/>
            <a:chExt cx="10416761" cy="30365700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153" y="24917400"/>
              <a:ext cx="8375904" cy="7315200"/>
            </a:xfrm>
            <a:prstGeom prst="rect">
              <a:avLst/>
            </a:prstGeom>
          </p:spPr>
        </p:pic>
        <p:sp>
          <p:nvSpPr>
            <p:cNvPr id="72" name="Rounded Rectangle 71"/>
            <p:cNvSpPr/>
            <p:nvPr/>
          </p:nvSpPr>
          <p:spPr>
            <a:xfrm>
              <a:off x="4920" y="24452803"/>
              <a:ext cx="10411493" cy="8427497"/>
            </a:xfrm>
            <a:prstGeom prst="roundRect">
              <a:avLst/>
            </a:prstGeom>
            <a:noFill/>
            <a:ln w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4638" y="10591800"/>
              <a:ext cx="10347634" cy="5861332"/>
              <a:chOff x="220217" y="10750268"/>
              <a:chExt cx="10347634" cy="5861332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220217" y="10750268"/>
                <a:ext cx="10347634" cy="586133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14400" y="10896600"/>
                <a:ext cx="882363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/>
                  <a:t>History and Motivation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20217" y="11934885"/>
                <a:ext cx="1034763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90650" indent="-914400"/>
                <a:r>
                  <a:rPr lang="en-US" sz="4800" b="1" dirty="0"/>
                  <a:t>Origin: </a:t>
                </a:r>
                <a:r>
                  <a:rPr lang="en-US" sz="4800" dirty="0"/>
                  <a:t>Sloan Digital Sky Survey’s SkyServer</a:t>
                </a:r>
              </a:p>
              <a:p>
                <a:pPr marL="1390650" indent="-914400"/>
                <a:r>
                  <a:rPr lang="en-US" sz="4800" b="1" dirty="0"/>
                  <a:t>Goal: </a:t>
                </a:r>
                <a:r>
                  <a:rPr lang="en-US" sz="4800" dirty="0"/>
                  <a:t>Access rich content instantly</a:t>
                </a:r>
              </a:p>
              <a:p>
                <a:pPr marL="1390650" indent="-914400"/>
                <a:r>
                  <a:rPr lang="en-US" sz="4800" b="1" dirty="0"/>
                  <a:t>Idea: </a:t>
                </a:r>
                <a:r>
                  <a:rPr lang="en-US" sz="4800" dirty="0"/>
                  <a:t>Bring the analysis to the data</a:t>
                </a:r>
              </a:p>
              <a:p>
                <a:pPr marL="1390650" indent="-914400"/>
                <a:r>
                  <a:rPr lang="en-US" sz="4800" b="1" dirty="0"/>
                  <a:t>Core Function:</a:t>
                </a:r>
                <a:r>
                  <a:rPr lang="en-US" sz="4800" dirty="0"/>
                  <a:t> Collaborative Research Environment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16764000"/>
              <a:ext cx="10416761" cy="7377935"/>
              <a:chOff x="185579" y="16946957"/>
              <a:chExt cx="10416761" cy="737793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185580" y="16946957"/>
                <a:ext cx="10416760" cy="7377935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66800" y="17068800"/>
                <a:ext cx="45041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/>
                  <a:t>Next Steps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85579" y="18065927"/>
                <a:ext cx="10352555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27163" indent="-950913"/>
                <a:r>
                  <a:rPr lang="en-US" sz="4800" dirty="0"/>
                  <a:t>Interactive science on Petabyte-scale data</a:t>
                </a:r>
              </a:p>
              <a:p>
                <a:pPr marL="1427163" indent="-950913"/>
                <a:r>
                  <a:rPr lang="en-US" sz="4800" dirty="0"/>
                  <a:t>Create scalable open numerical laboratories</a:t>
                </a:r>
              </a:p>
              <a:p>
                <a:pPr marL="1427163" indent="-950913"/>
                <a:r>
                  <a:rPr lang="en-US" sz="4800" dirty="0"/>
                  <a:t>Large footprint across many disciplines</a:t>
                </a:r>
              </a:p>
              <a:p>
                <a:pPr marL="1427163" indent="-950913"/>
                <a:r>
                  <a:rPr lang="en-US" sz="4800" dirty="0"/>
                  <a:t>Use commonly shared building blocks</a:t>
                </a:r>
              </a:p>
              <a:p>
                <a:pPr marL="1427163" indent="-950913"/>
                <a:r>
                  <a:rPr lang="en-US" sz="4800" dirty="0"/>
                  <a:t>Major national and international impact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0" y="2514600"/>
              <a:ext cx="10382271" cy="7837175"/>
              <a:chOff x="185579" y="2666999"/>
              <a:chExt cx="10382271" cy="7837175"/>
            </a:xfrm>
          </p:grpSpPr>
          <p:sp>
            <p:nvSpPr>
              <p:cNvPr id="753" name="Rounded Rectangle 752"/>
              <p:cNvSpPr/>
              <p:nvPr/>
            </p:nvSpPr>
            <p:spPr>
              <a:xfrm>
                <a:off x="190500" y="2666999"/>
                <a:ext cx="10347634" cy="7837175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ontent Placeholder 1"/>
              <p:cNvSpPr txBox="1">
                <a:spLocks/>
              </p:cNvSpPr>
              <p:nvPr/>
            </p:nvSpPr>
            <p:spPr>
              <a:xfrm>
                <a:off x="185579" y="3860109"/>
                <a:ext cx="10382271" cy="6426891"/>
              </a:xfrm>
              <a:prstGeom prst="rect">
                <a:avLst/>
              </a:prstGeom>
              <a:noFill/>
            </p:spPr>
            <p:txBody>
              <a:bodyPr vert="horz">
                <a:noAutofit/>
              </a:bodyPr>
              <a:lstStyle>
                <a:defPPr>
                  <a:defRPr lang="en-US"/>
                </a:defPPr>
                <a:lvl1pPr marL="109728" indent="0">
                  <a:spcBef>
                    <a:spcPts val="400"/>
                  </a:spcBef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68000"/>
                  <a:buFont typeface="Wingdings 3"/>
                  <a:buNone/>
                  <a:defRPr kumimoji="0" sz="4800"/>
                </a:lvl1pPr>
                <a:lvl2pPr marL="621792" indent="-228600">
                  <a:spcBef>
                    <a:spcPts val="324"/>
                  </a:spcBef>
                  <a:buClr>
                    <a:schemeClr val="accent4">
                      <a:lumMod val="75000"/>
                    </a:schemeClr>
                  </a:buClr>
                  <a:buFont typeface="Verdana"/>
                  <a:buChar char="◦"/>
                  <a:defRPr kumimoji="0" sz="2600">
                    <a:latin typeface="Calibri" pitchFamily="34" charset="0"/>
                  </a:defRPr>
                </a:lvl2pPr>
                <a:lvl3pPr marL="859536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/>
                  <a:buChar char=""/>
                  <a:defRPr kumimoji="0" sz="2100">
                    <a:latin typeface="Calibri" pitchFamily="34" charset="0"/>
                  </a:defRPr>
                </a:lvl3pPr>
                <a:lvl4pPr marL="1143000" indent="-228600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900">
                    <a:latin typeface="Calibri" pitchFamily="34" charset="0"/>
                  </a:defRPr>
                </a:lvl4pPr>
                <a:lvl5pPr marL="1371600" indent="-228600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800">
                    <a:latin typeface="Calibri" pitchFamily="34" charset="0"/>
                  </a:defRPr>
                </a:lvl5pPr>
                <a:lvl6pPr marL="1600200" indent="-228600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800"/>
                </a:lvl6pPr>
                <a:lvl7pPr marL="1828800" indent="-228600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/>
                </a:lvl7pPr>
                <a:lvl8pPr marL="2057400" indent="-228600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/>
                </a:lvl8pPr>
                <a:lvl9pPr marL="2286000" indent="-228600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baseline="0"/>
                </a:lvl9pPr>
              </a:lstStyle>
              <a:p>
                <a:pPr marL="1390650" indent="-914400">
                  <a:buSzPct val="100000"/>
                </a:pPr>
                <a:r>
                  <a:rPr lang="en-US" sz="4600" b="1" dirty="0"/>
                  <a:t>PI</a:t>
                </a:r>
                <a:r>
                  <a:rPr lang="en-US" sz="4600" dirty="0"/>
                  <a:t>: Alex </a:t>
                </a:r>
                <a:r>
                  <a:rPr lang="en-US" sz="4600" dirty="0" err="1"/>
                  <a:t>Szalay</a:t>
                </a:r>
                <a:endParaRPr lang="en-US" sz="4600" dirty="0"/>
              </a:p>
              <a:p>
                <a:pPr marL="1390650" indent="-914400">
                  <a:buSzPct val="100000"/>
                </a:pPr>
                <a:r>
                  <a:rPr lang="en-US" sz="4600" b="1" dirty="0"/>
                  <a:t>PM:</a:t>
                </a:r>
                <a:r>
                  <a:rPr lang="en-US" sz="4600" dirty="0"/>
                  <a:t> Mike Rippin</a:t>
                </a:r>
              </a:p>
              <a:p>
                <a:pPr marL="1390650" indent="-914400">
                  <a:buSzPct val="100000"/>
                </a:pPr>
                <a:r>
                  <a:rPr lang="en-US" sz="4600" b="1" dirty="0"/>
                  <a:t>Team Leads</a:t>
                </a:r>
                <a:r>
                  <a:rPr lang="en-US" sz="4600" dirty="0"/>
                  <a:t>: Ani Thakar, Gerard Lemson, Jordan Raddick, Bonnie Souter</a:t>
                </a:r>
              </a:p>
              <a:p>
                <a:pPr marL="1390650" indent="-914400">
                  <a:buSzPct val="100000"/>
                </a:pPr>
                <a:r>
                  <a:rPr lang="en-US" sz="4600" b="1" dirty="0"/>
                  <a:t>Technical:</a:t>
                </a:r>
                <a:r>
                  <a:rPr lang="en-US" sz="4600" dirty="0"/>
                  <a:t> Dmitry Medvedev, Manu </a:t>
                </a:r>
                <a:r>
                  <a:rPr lang="en-US" sz="4600" dirty="0" err="1"/>
                  <a:t>Taghizadeh</a:t>
                </a:r>
                <a:r>
                  <a:rPr lang="en-US" sz="4600" dirty="0"/>
                  <a:t>-Popp, Jai Won Kim, Sue Werner, Victor Paul, Jan Vandenberg, Lance Joseph, Alainna White, Laszlo Dobos</a:t>
                </a:r>
              </a:p>
            </p:txBody>
          </p:sp>
          <p:sp>
            <p:nvSpPr>
              <p:cNvPr id="755" name="TextBox 754"/>
              <p:cNvSpPr txBox="1"/>
              <p:nvPr/>
            </p:nvSpPr>
            <p:spPr>
              <a:xfrm>
                <a:off x="1074254" y="2798102"/>
                <a:ext cx="81459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/>
                  <a:t>Team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784778" y="24612600"/>
              <a:ext cx="826876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System </a:t>
              </a:r>
              <a:br>
                <a:rPr lang="en-US" sz="6000" b="1" dirty="0"/>
              </a:br>
              <a:r>
                <a:rPr lang="en-US" sz="6000" b="1" dirty="0"/>
                <a:t>Balance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432000" y="3962400"/>
            <a:ext cx="16086877" cy="5630556"/>
            <a:chOff x="27709197" y="4370487"/>
            <a:chExt cx="16086877" cy="5630556"/>
          </a:xfrm>
        </p:grpSpPr>
        <p:sp>
          <p:nvSpPr>
            <p:cNvPr id="780" name="TextBox 779"/>
            <p:cNvSpPr txBox="1"/>
            <p:nvPr/>
          </p:nvSpPr>
          <p:spPr>
            <a:xfrm>
              <a:off x="27709197" y="4370487"/>
              <a:ext cx="16086877" cy="5078313"/>
            </a:xfrm>
            <a:prstGeom prst="rect">
              <a:avLst/>
            </a:prstGeom>
            <a:noFill/>
          </p:spPr>
          <p:txBody>
            <a:bodyPr wrap="square" numCol="3" rtlCol="0">
              <a:spAutoFit/>
            </a:bodyPr>
            <a:lstStyle/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Oceanography</a:t>
              </a: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Genomics</a:t>
              </a: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Astronomy</a:t>
              </a: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Materials Science</a:t>
              </a: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Cosmology</a:t>
              </a: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Turbulence</a:t>
              </a: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Environmental Science</a:t>
              </a: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New Science</a:t>
              </a:r>
            </a:p>
          </p:txBody>
        </p:sp>
        <p:sp>
          <p:nvSpPr>
            <p:cNvPr id="799" name="Can 798"/>
            <p:cNvSpPr/>
            <p:nvPr/>
          </p:nvSpPr>
          <p:spPr>
            <a:xfrm>
              <a:off x="35221766" y="5100349"/>
              <a:ext cx="879665" cy="114154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4611481" y="6973576"/>
              <a:ext cx="2378811" cy="1163350"/>
              <a:chOff x="34019935" y="6609050"/>
              <a:chExt cx="2378811" cy="1163350"/>
            </a:xfrm>
          </p:grpSpPr>
          <p:sp>
            <p:nvSpPr>
              <p:cNvPr id="798" name="Can 797"/>
              <p:cNvSpPr/>
              <p:nvPr/>
            </p:nvSpPr>
            <p:spPr>
              <a:xfrm>
                <a:off x="34019935" y="6630853"/>
                <a:ext cx="879665" cy="114154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/>
              </a:p>
            </p:txBody>
          </p:sp>
          <p:pic>
            <p:nvPicPr>
              <p:cNvPr id="107" name="Picture 106" descr="file_folders.png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5223219" y="6609050"/>
                <a:ext cx="1175527" cy="1146622"/>
              </a:xfrm>
              <a:prstGeom prst="rect">
                <a:avLst/>
              </a:prstGeom>
            </p:spPr>
          </p:pic>
        </p:grpSp>
        <p:sp>
          <p:nvSpPr>
            <p:cNvPr id="115" name="Can 114"/>
            <p:cNvSpPr/>
            <p:nvPr/>
          </p:nvSpPr>
          <p:spPr>
            <a:xfrm>
              <a:off x="40563801" y="5098206"/>
              <a:ext cx="879665" cy="114154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29304846" y="6948754"/>
              <a:ext cx="2378811" cy="1163350"/>
              <a:chOff x="34019935" y="6609050"/>
              <a:chExt cx="2378811" cy="1163350"/>
            </a:xfrm>
          </p:grpSpPr>
          <p:sp>
            <p:nvSpPr>
              <p:cNvPr id="117" name="Can 116"/>
              <p:cNvSpPr/>
              <p:nvPr/>
            </p:nvSpPr>
            <p:spPr>
              <a:xfrm>
                <a:off x="34019935" y="6630853"/>
                <a:ext cx="879665" cy="114154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/>
              </a:p>
            </p:txBody>
          </p:sp>
          <p:pic>
            <p:nvPicPr>
              <p:cNvPr id="118" name="Picture 117" descr="file_folders.png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5223219" y="6609050"/>
                <a:ext cx="1175527" cy="1146622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40047170" y="6945756"/>
              <a:ext cx="2378811" cy="1163350"/>
              <a:chOff x="34019935" y="6609050"/>
              <a:chExt cx="2378811" cy="1163350"/>
            </a:xfrm>
          </p:grpSpPr>
          <p:sp>
            <p:nvSpPr>
              <p:cNvPr id="120" name="Can 119"/>
              <p:cNvSpPr/>
              <p:nvPr/>
            </p:nvSpPr>
            <p:spPr>
              <a:xfrm>
                <a:off x="34019935" y="6630853"/>
                <a:ext cx="879665" cy="114154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/>
              </a:p>
            </p:txBody>
          </p:sp>
          <p:pic>
            <p:nvPicPr>
              <p:cNvPr id="121" name="Picture 120" descr="file_folders.png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5223219" y="6609050"/>
                <a:ext cx="1175527" cy="1146622"/>
              </a:xfrm>
              <a:prstGeom prst="rect">
                <a:avLst/>
              </a:prstGeom>
            </p:spPr>
          </p:pic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454" y="8833899"/>
              <a:ext cx="1175527" cy="1145072"/>
            </a:xfrm>
            <a:prstGeom prst="rect">
              <a:avLst/>
            </a:prstGeom>
          </p:spPr>
        </p:pic>
        <p:grpSp>
          <p:nvGrpSpPr>
            <p:cNvPr id="125" name="Group 124"/>
            <p:cNvGrpSpPr/>
            <p:nvPr/>
          </p:nvGrpSpPr>
          <p:grpSpPr>
            <a:xfrm>
              <a:off x="34563229" y="8833899"/>
              <a:ext cx="2378811" cy="1163350"/>
              <a:chOff x="34019935" y="6609050"/>
              <a:chExt cx="2378811" cy="1163350"/>
            </a:xfrm>
          </p:grpSpPr>
          <p:sp>
            <p:nvSpPr>
              <p:cNvPr id="126" name="Can 125"/>
              <p:cNvSpPr/>
              <p:nvPr/>
            </p:nvSpPr>
            <p:spPr>
              <a:xfrm>
                <a:off x="34019935" y="6630853"/>
                <a:ext cx="879665" cy="114154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/>
              </a:p>
            </p:txBody>
          </p:sp>
          <p:pic>
            <p:nvPicPr>
              <p:cNvPr id="127" name="Picture 126" descr="file_folders.png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5223219" y="6609050"/>
                <a:ext cx="1175527" cy="1146622"/>
              </a:xfrm>
              <a:prstGeom prst="rect">
                <a:avLst/>
              </a:prstGeom>
            </p:spPr>
          </p:pic>
        </p:grpSp>
        <p:grpSp>
          <p:nvGrpSpPr>
            <p:cNvPr id="128" name="Group 127"/>
            <p:cNvGrpSpPr/>
            <p:nvPr/>
          </p:nvGrpSpPr>
          <p:grpSpPr>
            <a:xfrm>
              <a:off x="29279446" y="8813159"/>
              <a:ext cx="2378811" cy="1163350"/>
              <a:chOff x="34019935" y="6609050"/>
              <a:chExt cx="2378811" cy="1163350"/>
            </a:xfrm>
          </p:grpSpPr>
          <p:sp>
            <p:nvSpPr>
              <p:cNvPr id="129" name="Can 128"/>
              <p:cNvSpPr/>
              <p:nvPr/>
            </p:nvSpPr>
            <p:spPr>
              <a:xfrm>
                <a:off x="34019935" y="6630853"/>
                <a:ext cx="879665" cy="114154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/>
              </a:p>
            </p:txBody>
          </p:sp>
          <p:pic>
            <p:nvPicPr>
              <p:cNvPr id="130" name="Picture 129" descr="file_folders.png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5223219" y="6609050"/>
                <a:ext cx="1175527" cy="1146622"/>
              </a:xfrm>
              <a:prstGeom prst="rect">
                <a:avLst/>
              </a:prstGeom>
            </p:spPr>
          </p:pic>
        </p:grp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7170" y="8855971"/>
              <a:ext cx="882659" cy="1145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472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173</Words>
  <Application>Microsoft Office PowerPoint</Application>
  <PresentationFormat>Custom</PresentationFormat>
  <Paragraphs>64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 3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sfdsdfsdfsdf</dc:title>
  <dc:creator>Mike Rippin</dc:creator>
  <cp:lastModifiedBy>Bonnie Souter</cp:lastModifiedBy>
  <cp:revision>93</cp:revision>
  <cp:lastPrinted>2016-12-06T20:58:18Z</cp:lastPrinted>
  <dcterms:created xsi:type="dcterms:W3CDTF">2016-12-21T00:30:19Z</dcterms:created>
  <dcterms:modified xsi:type="dcterms:W3CDTF">2016-12-22T20:21:58Z</dcterms:modified>
</cp:coreProperties>
</file>